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6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60" r:id="rId16"/>
    <p:sldId id="25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6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5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42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7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1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50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41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0DA1-675C-4807-981C-C44F3E43E8A4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A1AF-A611-41D0-B3DA-973AA5B13C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8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vvftR9e08" TargetMode="External"/><Relationship Id="rId7" Type="http://schemas.openxmlformats.org/officeDocument/2006/relationships/hyperlink" Target="https://www.youtube.com/watch?v=gdlEPF_6Pd8" TargetMode="External"/><Relationship Id="rId2" Type="http://schemas.openxmlformats.org/officeDocument/2006/relationships/hyperlink" Target="https://www.youtube.com/watch?v=CB3Z6gm3beQ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8fCBlsWm-lg" TargetMode="External"/><Relationship Id="rId5" Type="http://schemas.openxmlformats.org/officeDocument/2006/relationships/hyperlink" Target="https://www.youtube.com/watch?v=tEYCjJqr21A" TargetMode="External"/><Relationship Id="rId4" Type="http://schemas.openxmlformats.org/officeDocument/2006/relationships/hyperlink" Target="https://www.youtube.com/watch?v=880RAXPoBQ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ozlin.eu/surikata/" TargetMode="External"/><Relationship Id="rId3" Type="http://schemas.openxmlformats.org/officeDocument/2006/relationships/hyperlink" Target="http://www.zoochleby.cz/surikata-6051/" TargetMode="External"/><Relationship Id="rId7" Type="http://schemas.openxmlformats.org/officeDocument/2006/relationships/hyperlink" Target="https://www.abicko.cz/clanek/precti-si-priroda/26174/nebezpecne-surikaty-panackujici-agresori-si-jdou-po-krku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bicko.cz/clanek/casopis-abc/2117/strazci-pouste.html" TargetMode="External"/><Relationship Id="rId5" Type="http://schemas.openxmlformats.org/officeDocument/2006/relationships/hyperlink" Target="https://www.evropa2.cz/clanky/zivot/nedokazes-se-srovnat-s-rozchodem-surikata-muze-sezrat-svaba-se-jmenem-tveho-byvaleho" TargetMode="External"/><Relationship Id="rId4" Type="http://schemas.openxmlformats.org/officeDocument/2006/relationships/hyperlink" Target="https://www.zooliberec.cz/surikata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zena-in.cz/clanek/slecna-surikata-vim-ze-se-vam-libim" TargetMode="External"/><Relationship Id="rId13" Type="http://schemas.openxmlformats.org/officeDocument/2006/relationships/hyperlink" Target="https://www.abicko.cz/clanek/precti-si-priroda/26174/nebezpecne-surikaty-panackujici-agresori-si-jdou-po-krku.html" TargetMode="External"/><Relationship Id="rId18" Type="http://schemas.openxmlformats.org/officeDocument/2006/relationships/hyperlink" Target="https://www.shutterstock.com/cs/search/meerkat+hole" TargetMode="External"/><Relationship Id="rId3" Type="http://schemas.openxmlformats.org/officeDocument/2006/relationships/hyperlink" Target="https://temata.rozhlas.cz/na-svete-jsou-male-surikaty-7854660" TargetMode="External"/><Relationship Id="rId21" Type="http://schemas.openxmlformats.org/officeDocument/2006/relationships/hyperlink" Target="http://www.pohadkar.cz/postava/timon/" TargetMode="External"/><Relationship Id="rId7" Type="http://schemas.openxmlformats.org/officeDocument/2006/relationships/hyperlink" Target="https://www.zoopraha.cz/aktualne/novinky-u-zvirat/9497-rodina-surikat-v-prazske-zoo-ma-tri-nova-mladata" TargetMode="External"/><Relationship Id="rId12" Type="http://schemas.openxmlformats.org/officeDocument/2006/relationships/hyperlink" Target="https://www.ceskatelevize.cz/porady/10276616445-obdivuhodny-svet-prirody/213382556770012-surikaty-lovci-stiru/" TargetMode="External"/><Relationship Id="rId17" Type="http://schemas.openxmlformats.org/officeDocument/2006/relationships/hyperlink" Target="https://www.istockphoto.com/photo/meerkat-in-its-hole-african-desert-gm640249462-115870995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wxyz.com/news/this-zoo-will-name-a-cockroach-after-your-ex-and-feed-it-to-a-meerkat-on-valentines-day" TargetMode="External"/><Relationship Id="rId20" Type="http://schemas.openxmlformats.org/officeDocument/2006/relationships/hyperlink" Target="https://www.csfd.cz/film/84574-timon-a-pumbaa/prehle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chlapy.cz/clanky/mladata-zvirata-nevidane/" TargetMode="External"/><Relationship Id="rId11" Type="http://schemas.openxmlformats.org/officeDocument/2006/relationships/hyperlink" Target="https://www.csfd.cz/film/254140-surikaty/prehled/" TargetMode="External"/><Relationship Id="rId5" Type="http://schemas.openxmlformats.org/officeDocument/2006/relationships/hyperlink" Target="http://www.zoochleby.cz/surikata-6051/" TargetMode="External"/><Relationship Id="rId15" Type="http://schemas.openxmlformats.org/officeDocument/2006/relationships/hyperlink" Target="http://animalsyouknow.blogspot.com/2018/10/the-meerkats.html" TargetMode="External"/><Relationship Id="rId10" Type="http://schemas.openxmlformats.org/officeDocument/2006/relationships/hyperlink" Target="https://www.evropa2.cz/clanky/zivot/nedokazes-se-srovnat-s-rozchodem-surikata-muze-sezrat-svaba-se-jmenem-tveho-byvaleho" TargetMode="External"/><Relationship Id="rId19" Type="http://schemas.openxmlformats.org/officeDocument/2006/relationships/hyperlink" Target="https://cz.pinterest.com/pin/77968637287912348/" TargetMode="External"/><Relationship Id="rId4" Type="http://schemas.openxmlformats.org/officeDocument/2006/relationships/hyperlink" Target="https://andy-cz.estranky.cz/fotoalbum/baby-animals/mlade-surikati.html" TargetMode="External"/><Relationship Id="rId9" Type="http://schemas.openxmlformats.org/officeDocument/2006/relationships/hyperlink" Target="https://www.zooliberec.cz/surikata.html" TargetMode="External"/><Relationship Id="rId14" Type="http://schemas.openxmlformats.org/officeDocument/2006/relationships/hyperlink" Target="https://cz.pinterest.com/pin/240661173814709450/" TargetMode="External"/><Relationship Id="rId22" Type="http://schemas.openxmlformats.org/officeDocument/2006/relationships/hyperlink" Target="https://www.fanpop.com/clubs/timon/images/26790317/title/timon-phot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jpeg"/><Relationship Id="rId5" Type="http://schemas.microsoft.com/office/2007/relationships/media" Target="../media/media3.mp3"/><Relationship Id="rId10" Type="http://schemas.openxmlformats.org/officeDocument/2006/relationships/image" Target="../media/image11.jpeg"/><Relationship Id="rId4" Type="http://schemas.openxmlformats.org/officeDocument/2006/relationships/audio" Target="../media/media2.mp3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3615" y="1754067"/>
            <a:ext cx="9144000" cy="1025555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U R I K A T 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569" y="2868792"/>
            <a:ext cx="9144000" cy="493712"/>
          </a:xfrm>
        </p:spPr>
        <p:txBody>
          <a:bodyPr/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Suricata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suricatta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28008" y="5943600"/>
            <a:ext cx="357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Ilona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Nedilska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3. C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83480" y="3540844"/>
            <a:ext cx="5443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Kmen: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Strunatci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Chordata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Podkmen: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Obratlovci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Vertebrata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Nadtřída: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Čtyřnožci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Tetrapoda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Třída: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Savci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Mammalia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Infratřída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Placentálové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Placentalia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Řád: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Šelmy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Carnivora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Podřád: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Kočkotvární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Feliformia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Čeleď: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Promykovití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Herpestidae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potrava a učení se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Surikaty / The Meerkats (2008) | ČSFD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3" y="2016987"/>
            <a:ext cx="5263181" cy="36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dokážeš se srovnat s rozchodem? Surikata může sežrat švába se jménem  tvého bývalého! | EVROP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79059"/>
            <a:ext cx="5673634" cy="29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bdivuhodný svět přírody: Surikaty, lovci štírů — Česká telev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95" y="3535290"/>
            <a:ext cx="5402416" cy="30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andělé slunce  a  jejich nory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4006" y="1857213"/>
            <a:ext cx="12017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afrických pověr (hlavně ze Zambie a Zimbabwe) se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surikatám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říká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andělé slunce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protože domorodí lidé věří, že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chrání vesnice před měsíčním ďáblem nebo vlkodlakem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kteří napadají zbloudilý dobytek a osamělé domorodce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podzemní království jedné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surikatí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rodiny může mít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90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východů </a:t>
            </a:r>
          </a:p>
        </p:txBody>
      </p:sp>
      <p:pic>
        <p:nvPicPr>
          <p:cNvPr id="12292" name="Picture 4" descr="animals: The Meerk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6" y="3854177"/>
            <a:ext cx="4272528" cy="27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eerkat In Its Hole African Desert Stock Photo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09" y="2986060"/>
            <a:ext cx="2430871" cy="36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Meerkat Hole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"/>
          <a:stretch/>
        </p:blipFill>
        <p:spPr bwMode="auto">
          <a:xfrm>
            <a:off x="4825930" y="3854177"/>
            <a:ext cx="4193383" cy="27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Stop </a:t>
            </a:r>
            <a:r>
              <a:rPr lang="cs-CZ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bugging</a:t>
            </a: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8968" y="1779774"/>
            <a:ext cx="72641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kce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kterou organizuje zoo v americkém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Paso</a:t>
            </a:r>
            <a:endParaRPr 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ntivalentýnská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akce, která se pořádá 14. února, na níž se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krmí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opice a ptáci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šváby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řes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formulář vyplníte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jméno svého bývalého partnera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zaměstnanci zoo poté to jméno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přidělí jednomu švábovi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eškerou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 „hostinu“ zachytí kamera, takže vy můžete sledovat, jak vašeho bývalého partnera pojídá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Zoo v El Pasu pojmenuje švába po vaší ex a dají ho sežrat surikatě na sv.  Valentýna - RychláGuma.cz"/>
          <p:cNvSpPr>
            <a:spLocks noChangeAspect="1" noChangeArrowheads="1"/>
          </p:cNvSpPr>
          <p:nvPr/>
        </p:nvSpPr>
        <p:spPr bwMode="auto">
          <a:xfrm>
            <a:off x="155574" y="-144463"/>
            <a:ext cx="9145179" cy="91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Zoo v El Pasu pojmenuje švába po vaší ex a dají ho sežrat surikatě na sv.  Valentýna - RychláGum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08" y="4517273"/>
            <a:ext cx="4233454" cy="219814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91" y="935208"/>
            <a:ext cx="4065144" cy="40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nejpopulárnější </a:t>
            </a:r>
            <a:r>
              <a:rPr lang="cs-CZ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surikata</a:t>
            </a: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8968" y="1779774"/>
            <a:ext cx="7264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nejpopulárnější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surikatou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Timon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dětského kresleného seriálu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Timon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Pumbaa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z filmu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Lví král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dílny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Walta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Disneye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urikata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prase bradavičnaté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Pumbaa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do dětských srdcí zapsali svými bláznivými příběhy, problémy i svahilským zvoláním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Hakuna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Zoo v El Pasu pojmenuje švába po vaší ex a dají ho sežrat surikatě na sv.  Valentýna - RychláGuma.cz"/>
          <p:cNvSpPr>
            <a:spLocks noChangeAspect="1" noChangeArrowheads="1"/>
          </p:cNvSpPr>
          <p:nvPr/>
        </p:nvSpPr>
        <p:spPr bwMode="auto">
          <a:xfrm>
            <a:off x="155574" y="-144463"/>
            <a:ext cx="9145179" cy="91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Zoo v El Pasu pojmenuje švába po vaší ex a dají ho sežrat surikatě na sv.  Valentýna - RychláGum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Timon a Pumbaa / Timon and Pumbaa (TV seriál) (1995) | ČSFD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" y="4000353"/>
            <a:ext cx="3524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mon postava | Pohádkář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63" y="864843"/>
            <a:ext cx="3810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imon - Timon Photo (26790317) - Fanpo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1646"/>
          <a:stretch/>
        </p:blipFill>
        <p:spPr bwMode="auto">
          <a:xfrm>
            <a:off x="4659608" y="4000353"/>
            <a:ext cx="2795711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Zajímavá videa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0375" y="1777692"/>
            <a:ext cx="102482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mláďata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www.youtube.com/watch?v=CB3Z6gm3beQ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www.youtube.com/watch?v=klvvftR9e08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echtání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www.youtube.com/watch?v=880RAXPoBQ8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ongo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africký zneužívá stálé pozornosti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vydá signál o blížícím se predátorovi a když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zmizí v noře, pustí se do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kořisti: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www.youtube.com/watch?v=tEYCjJqr21A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teré jídlo má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nejraději?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www.youtube.com/watch?v=8fCBlsWm-lg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okáže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vyřešit problém?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www.youtube.com/watch?v=gdlEPF_6Pd8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Zoo v El Pasu pojmenuje švába po vaší ex a dají ho sežrat surikatě na sv.  Valentýna - RychláGuma.cz"/>
          <p:cNvSpPr>
            <a:spLocks noChangeAspect="1" noChangeArrowheads="1"/>
          </p:cNvSpPr>
          <p:nvPr/>
        </p:nvSpPr>
        <p:spPr bwMode="auto">
          <a:xfrm>
            <a:off x="155574" y="-144463"/>
            <a:ext cx="9145179" cy="91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Zoo v El Pasu pojmenuje švába po vaší ex a dají ho sežrat surikatě na sv.  Valentýna - RychláGum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2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6675"/>
            <a:ext cx="9001125" cy="947738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D R O J E </a:t>
            </a:r>
            <a:endParaRPr lang="cs-CZ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2544" y="-51804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5275" y="1229796"/>
            <a:ext cx="114681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900" dirty="0" err="1" smtClean="0">
                <a:latin typeface="+mj-lt"/>
              </a:rPr>
              <a:t>Surikata</a:t>
            </a:r>
            <a:r>
              <a:rPr lang="cs-CZ" sz="1900" dirty="0">
                <a:latin typeface="+mj-lt"/>
              </a:rPr>
              <a:t>. </a:t>
            </a:r>
            <a:r>
              <a:rPr lang="cs-CZ" sz="1900" i="1" dirty="0">
                <a:latin typeface="+mj-lt"/>
              </a:rPr>
              <a:t>Zoologická zahrada Chleby</a:t>
            </a:r>
            <a:r>
              <a:rPr lang="cs-CZ" sz="1900" dirty="0">
                <a:latin typeface="+mj-lt"/>
              </a:rPr>
              <a:t> [online]. [cit. 2020-12-20]. Dostupné z: </a:t>
            </a:r>
            <a:r>
              <a:rPr lang="cs-CZ" sz="1900" dirty="0">
                <a:latin typeface="+mj-lt"/>
                <a:hlinkClick r:id="rId3"/>
              </a:rPr>
              <a:t>http://www.zoochleby.cz/surikata-6051</a:t>
            </a:r>
            <a:r>
              <a:rPr lang="cs-CZ" sz="1900" dirty="0" smtClean="0">
                <a:latin typeface="+mj-lt"/>
                <a:hlinkClick r:id="rId3"/>
              </a:rPr>
              <a:t>/</a:t>
            </a:r>
            <a:r>
              <a:rPr lang="cs-CZ" sz="1900" dirty="0" smtClean="0">
                <a:latin typeface="+mj-lt"/>
              </a:rPr>
              <a:t> </a:t>
            </a:r>
            <a:endParaRPr kumimoji="0" lang="cs-CZ" altLang="cs-CZ" sz="19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j-lt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900" dirty="0" err="1" smtClean="0">
                <a:latin typeface="+mj-lt"/>
              </a:rPr>
              <a:t>Surikata</a:t>
            </a:r>
            <a:r>
              <a:rPr lang="cs-CZ" sz="1900" dirty="0" smtClean="0">
                <a:latin typeface="+mj-lt"/>
              </a:rPr>
              <a:t>. </a:t>
            </a:r>
            <a:r>
              <a:rPr lang="cs-CZ" sz="1900" i="1" dirty="0" smtClean="0">
                <a:latin typeface="+mj-lt"/>
              </a:rPr>
              <a:t>ZOO Liberec</a:t>
            </a:r>
            <a:r>
              <a:rPr lang="cs-CZ" sz="1900" dirty="0" smtClean="0">
                <a:latin typeface="+mj-lt"/>
              </a:rPr>
              <a:t> [online]. [cit. 2020-12-20]. Dostupné z: </a:t>
            </a:r>
            <a:r>
              <a:rPr lang="cs-CZ" sz="1900" dirty="0" smtClean="0">
                <a:latin typeface="+mj-lt"/>
                <a:hlinkClick r:id="rId4"/>
              </a:rPr>
              <a:t>https://www.zooliberec.cz/surikata.html</a:t>
            </a:r>
            <a:r>
              <a:rPr lang="cs-CZ" sz="190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cs-CZ" altLang="cs-CZ" sz="19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Nedokážeš se srovnat s rozchodem? </a:t>
            </a:r>
            <a:r>
              <a:rPr kumimoji="0" lang="cs-CZ" altLang="cs-CZ" sz="19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Surikata</a:t>
            </a:r>
            <a:r>
              <a:rPr kumimoji="0" lang="cs-CZ" altLang="cs-CZ" sz="19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může sežrat švába se jménem tvého bývalého! </a:t>
            </a:r>
            <a:r>
              <a:rPr kumimoji="0" lang="cs-CZ" altLang="cs-CZ" sz="1900" b="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Evropa 2</a:t>
            </a:r>
            <a:r>
              <a:rPr kumimoji="0" lang="cs-CZ" altLang="cs-CZ" sz="19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 [online]. [cit. 2020-12-20]. Dostupné z: </a:t>
            </a:r>
            <a:r>
              <a:rPr kumimoji="0" lang="cs-CZ" altLang="cs-CZ" sz="19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hlinkClick r:id="rId5"/>
              </a:rPr>
              <a:t>https://www.evropa2.cz/clanky/zivot/nedokazes-se-srovnat-s-rozchodem-surikata-muze-sezrat-svaba-se-jmenem-tveho-byvaleho</a:t>
            </a:r>
            <a:r>
              <a:rPr kumimoji="0" lang="cs-CZ" altLang="cs-CZ" sz="19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sz="1900" dirty="0">
                <a:latin typeface="+mj-lt"/>
              </a:rPr>
              <a:t>MARTINOVÁ, Zdena. Strážci pouště. </a:t>
            </a:r>
            <a:r>
              <a:rPr lang="it-IT" sz="1900" i="1" dirty="0">
                <a:latin typeface="+mj-lt"/>
              </a:rPr>
              <a:t>Abc</a:t>
            </a:r>
            <a:r>
              <a:rPr lang="it-IT" sz="1900" dirty="0">
                <a:latin typeface="+mj-lt"/>
              </a:rPr>
              <a:t> [online]. [cit. 2020-12-21]. Dostupné z: </a:t>
            </a:r>
            <a:r>
              <a:rPr lang="it-IT" sz="1900" dirty="0">
                <a:latin typeface="+mj-lt"/>
                <a:hlinkClick r:id="rId6"/>
              </a:rPr>
              <a:t>https://</a:t>
            </a:r>
            <a:r>
              <a:rPr lang="it-IT" sz="1900" dirty="0" smtClean="0">
                <a:latin typeface="+mj-lt"/>
                <a:hlinkClick r:id="rId6"/>
              </a:rPr>
              <a:t>www.abicko.cz/clanek/casopis-abc/2117/strazci-pouste.html</a:t>
            </a:r>
            <a:r>
              <a:rPr lang="cs-CZ" sz="190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900" dirty="0">
                <a:latin typeface="+mj-lt"/>
              </a:rPr>
              <a:t>LEŽÁKOVÁ, Martina. Nebezpečné </a:t>
            </a:r>
            <a:r>
              <a:rPr lang="cs-CZ" sz="1900" dirty="0" err="1">
                <a:latin typeface="+mj-lt"/>
              </a:rPr>
              <a:t>surikaty</a:t>
            </a:r>
            <a:r>
              <a:rPr lang="cs-CZ" sz="1900" dirty="0">
                <a:latin typeface="+mj-lt"/>
              </a:rPr>
              <a:t>: Panáčkující agresoři si jdou po krku! </a:t>
            </a:r>
            <a:r>
              <a:rPr lang="cs-CZ" sz="1900" i="1" dirty="0" err="1">
                <a:latin typeface="+mj-lt"/>
              </a:rPr>
              <a:t>Abc</a:t>
            </a:r>
            <a:r>
              <a:rPr lang="cs-CZ" sz="1900" dirty="0">
                <a:latin typeface="+mj-lt"/>
              </a:rPr>
              <a:t> [online]. [cit. 2020-12-21]. Dostupné z: </a:t>
            </a:r>
            <a:r>
              <a:rPr lang="cs-CZ" sz="1900" dirty="0">
                <a:latin typeface="+mj-lt"/>
                <a:hlinkClick r:id="rId7"/>
              </a:rPr>
              <a:t>https://</a:t>
            </a:r>
            <a:r>
              <a:rPr lang="cs-CZ" sz="1900" dirty="0" smtClean="0">
                <a:latin typeface="+mj-lt"/>
                <a:hlinkClick r:id="rId7"/>
              </a:rPr>
              <a:t>www.abicko.cz/clanek/precti-si-priroda/26174/nebezpecne-surikaty-panackujici-agresori-si-jdou-po-krku.html</a:t>
            </a:r>
            <a:r>
              <a:rPr lang="cs-CZ" sz="190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900" dirty="0" err="1">
                <a:latin typeface="+mj-lt"/>
              </a:rPr>
              <a:t>Surikata</a:t>
            </a:r>
            <a:r>
              <a:rPr lang="cs-CZ" sz="1900" dirty="0">
                <a:latin typeface="+mj-lt"/>
              </a:rPr>
              <a:t>. </a:t>
            </a:r>
            <a:r>
              <a:rPr lang="cs-CZ" sz="1900" i="1" dirty="0">
                <a:latin typeface="+mj-lt"/>
              </a:rPr>
              <a:t>ZOO Zlín</a:t>
            </a:r>
            <a:r>
              <a:rPr lang="cs-CZ" sz="1900" dirty="0">
                <a:latin typeface="+mj-lt"/>
              </a:rPr>
              <a:t> [online]. [cit. 2020-12-21]. Dostupné z: </a:t>
            </a:r>
            <a:r>
              <a:rPr lang="cs-CZ" sz="1900" dirty="0">
                <a:latin typeface="+mj-lt"/>
                <a:hlinkClick r:id="rId8"/>
              </a:rPr>
              <a:t>https://www.zoozlin.eu/surikata</a:t>
            </a:r>
            <a:r>
              <a:rPr lang="cs-CZ" sz="1900" dirty="0" smtClean="0">
                <a:latin typeface="+mj-lt"/>
                <a:hlinkClick r:id="rId8"/>
              </a:rPr>
              <a:t>/</a:t>
            </a:r>
            <a:r>
              <a:rPr lang="cs-CZ" sz="1900" dirty="0" smtClean="0">
                <a:latin typeface="+mj-lt"/>
              </a:rPr>
              <a:t> </a:t>
            </a:r>
            <a:endParaRPr kumimoji="0" lang="cs-CZ" altLang="cs-CZ" sz="19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j-lt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Corbel Light" panose="020B0303020204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cs-CZ" altLang="cs-CZ" sz="17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Corbel Light" panose="020B03030202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5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/>
            </a:r>
            <a:br>
              <a:rPr kumimoji="0" lang="cs-CZ" altLang="cs-CZ" sz="15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</a:br>
            <a:endParaRPr kumimoji="0" lang="cs-CZ" altLang="cs-CZ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H="1" flipV="1">
            <a:off x="4226944" y="-576857"/>
            <a:ext cx="350826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</a:b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38" y="0"/>
            <a:ext cx="9001125" cy="947738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D R O J E - obrázky</a:t>
            </a:r>
            <a:endParaRPr lang="cs-CZ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2544" y="-51804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10942" y="780733"/>
            <a:ext cx="1220294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Na světě jsou malé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surikaty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. </a:t>
            </a:r>
            <a:r>
              <a:rPr kumimoji="0" lang="cs-CZ" altLang="cs-CZ" sz="1450" b="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Český rozhlas: Témata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 [online]. [cit. 2020-12-20]. Dostupné z: 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hlinkClick r:id="rId3"/>
              </a:rPr>
              <a:t>https://temata.rozhlas.cz/na-svete-jsou-male-surikaty-7854660</a:t>
            </a:r>
            <a:endParaRPr lang="cs-CZ" altLang="cs-CZ" sz="1450" dirty="0" smtClean="0">
              <a:solidFill>
                <a:srgbClr val="212529"/>
              </a:solidFill>
              <a:latin typeface="+mj-lt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Mládě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surikaty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. </a:t>
            </a:r>
            <a:r>
              <a:rPr kumimoji="0" lang="cs-CZ" altLang="cs-CZ" sz="1450" b="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Web Ondřeje Muzikanta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 [online]. [cit. 2020-12-20]. Dostupné z: 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hlinkClick r:id="rId4"/>
              </a:rPr>
              <a:t>https://andy-cz.estranky.cz/fotoalbum/baby-animals/mlade-surikati.html</a:t>
            </a:r>
            <a:r>
              <a:rPr kumimoji="0" lang="cs-CZ" altLang="cs-CZ" sz="1450" b="0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dirty="0" err="1">
                <a:latin typeface="+mj-lt"/>
              </a:rPr>
              <a:t>Surikata</a:t>
            </a:r>
            <a:r>
              <a:rPr lang="cs-CZ" sz="1450" dirty="0">
                <a:latin typeface="+mj-lt"/>
              </a:rPr>
              <a:t>. </a:t>
            </a:r>
            <a:r>
              <a:rPr lang="cs-CZ" sz="1450" i="1" dirty="0">
                <a:latin typeface="+mj-lt"/>
              </a:rPr>
              <a:t>Zoologická zahrada Chleby</a:t>
            </a:r>
            <a:r>
              <a:rPr lang="cs-CZ" sz="1450" dirty="0">
                <a:latin typeface="+mj-lt"/>
              </a:rPr>
              <a:t> [online]. [cit. 2020-12-20]. Dostupné z: </a:t>
            </a:r>
            <a:r>
              <a:rPr lang="cs-CZ" sz="1450" dirty="0">
                <a:latin typeface="+mj-lt"/>
                <a:hlinkClick r:id="rId5"/>
              </a:rPr>
              <a:t>http://www.zoochleby.cz/surikata-6051</a:t>
            </a:r>
            <a:r>
              <a:rPr lang="cs-CZ" sz="1450" dirty="0" smtClean="0">
                <a:latin typeface="+mj-lt"/>
                <a:hlinkClick r:id="rId5"/>
              </a:rPr>
              <a:t>/</a:t>
            </a:r>
            <a:r>
              <a:rPr lang="cs-CZ" sz="1450" dirty="0" smtClean="0">
                <a:latin typeface="+mj-lt"/>
              </a:rPr>
              <a:t> </a:t>
            </a:r>
            <a:endParaRPr kumimoji="0" lang="cs-CZ" altLang="cs-CZ" sz="145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j-lt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cs-CZ" sz="1450" dirty="0">
                <a:latin typeface="+mj-lt"/>
              </a:rPr>
              <a:t>Zvířata, jejichž mláďata jste ještě neviděli (20 fotek). </a:t>
            </a:r>
            <a:r>
              <a:rPr lang="cs-CZ" sz="1450" i="1" dirty="0">
                <a:latin typeface="+mj-lt"/>
              </a:rPr>
              <a:t>Pro chlapy</a:t>
            </a:r>
            <a:r>
              <a:rPr lang="cs-CZ" sz="1450" dirty="0">
                <a:latin typeface="+mj-lt"/>
              </a:rPr>
              <a:t> [online]. [cit. 2020-12-20]. Dostupné z: </a:t>
            </a:r>
            <a:r>
              <a:rPr lang="cs-CZ" sz="1450" dirty="0">
                <a:latin typeface="+mj-lt"/>
                <a:hlinkClick r:id="rId6"/>
              </a:rPr>
              <a:t>https://www.prochlapy.cz/clanky/mladata-zvirata-nevidane</a:t>
            </a:r>
            <a:r>
              <a:rPr lang="cs-CZ" sz="1450" dirty="0" smtClean="0">
                <a:latin typeface="+mj-lt"/>
                <a:hlinkClick r:id="rId6"/>
              </a:rPr>
              <a:t>/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cs-CZ" sz="1450" dirty="0">
                <a:latin typeface="+mj-lt"/>
              </a:rPr>
              <a:t>RODINA SURIKAT V PRAŽSKÉ ZOO MÁ TŘI NOVÁ MLÁĎATA. </a:t>
            </a:r>
            <a:r>
              <a:rPr lang="cs-CZ" sz="1450" i="1" dirty="0">
                <a:latin typeface="+mj-lt"/>
              </a:rPr>
              <a:t>ZOO Praha</a:t>
            </a:r>
            <a:r>
              <a:rPr lang="cs-CZ" sz="1450" dirty="0">
                <a:latin typeface="+mj-lt"/>
              </a:rPr>
              <a:t> [online]. [cit. 2020-12-20]. Dostupné z: </a:t>
            </a:r>
            <a:r>
              <a:rPr lang="cs-CZ" sz="1450" dirty="0">
                <a:latin typeface="+mj-lt"/>
                <a:hlinkClick r:id="rId7"/>
              </a:rPr>
              <a:t>https://</a:t>
            </a:r>
            <a:r>
              <a:rPr lang="cs-CZ" sz="1450" dirty="0" smtClean="0">
                <a:latin typeface="+mj-lt"/>
                <a:hlinkClick r:id="rId7"/>
              </a:rPr>
              <a:t>www.zoopraha.cz/aktualne/novinky-u-zvirat/9497-rodina-surikat-v-prazske-zoo-ma-tri-nova-mladata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cs-CZ" sz="1450" dirty="0">
                <a:latin typeface="+mj-lt"/>
              </a:rPr>
              <a:t>Slečna </a:t>
            </a:r>
            <a:r>
              <a:rPr lang="cs-CZ" sz="1450" dirty="0" err="1">
                <a:latin typeface="+mj-lt"/>
              </a:rPr>
              <a:t>Surikata</a:t>
            </a:r>
            <a:r>
              <a:rPr lang="cs-CZ" sz="1450" dirty="0">
                <a:latin typeface="+mj-lt"/>
              </a:rPr>
              <a:t>: „Vím, že se vám líbím.“. </a:t>
            </a:r>
            <a:r>
              <a:rPr lang="cs-CZ" sz="1450" i="1" dirty="0">
                <a:latin typeface="+mj-lt"/>
              </a:rPr>
              <a:t>Žena in</a:t>
            </a:r>
            <a:r>
              <a:rPr lang="cs-CZ" sz="1450" dirty="0">
                <a:latin typeface="+mj-lt"/>
              </a:rPr>
              <a:t> [online]. [cit. 2020-12-20]. Dostupné z: </a:t>
            </a:r>
            <a:r>
              <a:rPr lang="cs-CZ" sz="1450" dirty="0">
                <a:latin typeface="+mj-lt"/>
                <a:hlinkClick r:id="rId8"/>
              </a:rPr>
              <a:t>https://</a:t>
            </a:r>
            <a:r>
              <a:rPr lang="cs-CZ" sz="1450" dirty="0" smtClean="0">
                <a:latin typeface="+mj-lt"/>
                <a:hlinkClick r:id="rId8"/>
              </a:rPr>
              <a:t>zena-in.cz/clanek/slecna-surikata-vim-ze-se-vam-libim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dirty="0" err="1">
                <a:latin typeface="+mj-lt"/>
              </a:rPr>
              <a:t>Surikata</a:t>
            </a:r>
            <a:r>
              <a:rPr lang="cs-CZ" sz="1450" dirty="0">
                <a:latin typeface="+mj-lt"/>
              </a:rPr>
              <a:t>. </a:t>
            </a:r>
            <a:r>
              <a:rPr lang="cs-CZ" sz="1450" i="1" dirty="0">
                <a:latin typeface="+mj-lt"/>
              </a:rPr>
              <a:t>ZOO Liberec</a:t>
            </a:r>
            <a:r>
              <a:rPr lang="cs-CZ" sz="1450" dirty="0">
                <a:latin typeface="+mj-lt"/>
              </a:rPr>
              <a:t> [online]. [cit. 2020-12-20]. Dostupné z: </a:t>
            </a:r>
            <a:r>
              <a:rPr lang="cs-CZ" sz="1450" dirty="0">
                <a:latin typeface="+mj-lt"/>
                <a:hlinkClick r:id="rId9"/>
              </a:rPr>
              <a:t>https://</a:t>
            </a:r>
            <a:r>
              <a:rPr lang="cs-CZ" sz="1450" dirty="0" smtClean="0">
                <a:latin typeface="+mj-lt"/>
                <a:hlinkClick r:id="rId9"/>
              </a:rPr>
              <a:t>www.zooliberec.cz/surikata.html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Nedokážeš se srovnat s rozchodem?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Surikata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může sežrat švába se jménem tvého bývalého! </a:t>
            </a:r>
            <a:r>
              <a:rPr kumimoji="0" lang="cs-CZ" altLang="cs-CZ" sz="1450" b="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Evropa 2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 [online]. [cit. 2020-12-20]. Dostupné z: 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hlinkClick r:id="rId10"/>
              </a:rPr>
              <a:t>https://www.evropa2.cz/clanky/zivot/nedokazes-se-srovnat-s-rozchodem-surikata-muze-sezrat-svaba-se-jmenem-tveho-byvaleho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dirty="0" err="1">
                <a:latin typeface="+mj-lt"/>
              </a:rPr>
              <a:t>Surikaty</a:t>
            </a:r>
            <a:r>
              <a:rPr lang="cs-CZ" sz="1450" dirty="0">
                <a:latin typeface="+mj-lt"/>
              </a:rPr>
              <a:t>. </a:t>
            </a:r>
            <a:r>
              <a:rPr lang="cs-CZ" sz="1450" i="1" dirty="0">
                <a:latin typeface="+mj-lt"/>
              </a:rPr>
              <a:t>ČSFD.cz</a:t>
            </a:r>
            <a:r>
              <a:rPr lang="cs-CZ" sz="1450" dirty="0">
                <a:latin typeface="+mj-lt"/>
              </a:rPr>
              <a:t> [online]. [cit. 2020-12-20]. Dostupné z: </a:t>
            </a:r>
            <a:r>
              <a:rPr lang="cs-CZ" sz="1450" dirty="0">
                <a:latin typeface="+mj-lt"/>
                <a:hlinkClick r:id="rId11"/>
              </a:rPr>
              <a:t>https://www.csfd.cz/film/254140-surikaty/prehled</a:t>
            </a:r>
            <a:r>
              <a:rPr lang="cs-CZ" sz="1450" dirty="0" smtClean="0">
                <a:latin typeface="+mj-lt"/>
                <a:hlinkClick r:id="rId11"/>
              </a:rPr>
              <a:t>/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dirty="0" err="1">
                <a:latin typeface="+mj-lt"/>
              </a:rPr>
              <a:t>Surikaty</a:t>
            </a:r>
            <a:r>
              <a:rPr lang="cs-CZ" sz="1450" dirty="0">
                <a:latin typeface="+mj-lt"/>
              </a:rPr>
              <a:t>, lovci štírů. </a:t>
            </a:r>
            <a:r>
              <a:rPr lang="cs-CZ" sz="1450" i="1" dirty="0">
                <a:latin typeface="+mj-lt"/>
              </a:rPr>
              <a:t>Česká televize: Obdivuhodný svět přírody</a:t>
            </a:r>
            <a:r>
              <a:rPr lang="cs-CZ" sz="1450" dirty="0">
                <a:latin typeface="+mj-lt"/>
              </a:rPr>
              <a:t> [online]. [cit. 2020-12-21]. Dostupné z: </a:t>
            </a:r>
            <a:r>
              <a:rPr lang="cs-CZ" sz="1450" dirty="0">
                <a:latin typeface="+mj-lt"/>
                <a:hlinkClick r:id="rId12"/>
              </a:rPr>
              <a:t>https://www.ceskatelevize.cz/porady/10276616445-obdivuhodny-svet-prirody/213382556770012-surikaty-lovci-stiru</a:t>
            </a:r>
            <a:r>
              <a:rPr lang="cs-CZ" sz="1450" dirty="0" smtClean="0">
                <a:latin typeface="+mj-lt"/>
                <a:hlinkClick r:id="rId12"/>
              </a:rPr>
              <a:t>/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dirty="0" smtClean="0">
                <a:latin typeface="+mj-lt"/>
              </a:rPr>
              <a:t>LEŽÁKOVÁ, Martina. Nebezpečné </a:t>
            </a:r>
            <a:r>
              <a:rPr lang="cs-CZ" sz="1450" dirty="0" err="1" smtClean="0">
                <a:latin typeface="+mj-lt"/>
              </a:rPr>
              <a:t>surikaty</a:t>
            </a:r>
            <a:r>
              <a:rPr lang="cs-CZ" sz="1450" dirty="0" smtClean="0">
                <a:latin typeface="+mj-lt"/>
              </a:rPr>
              <a:t>: Panáčkující agresoři si jdou po krku! </a:t>
            </a:r>
            <a:r>
              <a:rPr lang="cs-CZ" sz="1450" i="1" dirty="0" err="1" smtClean="0">
                <a:latin typeface="+mj-lt"/>
              </a:rPr>
              <a:t>Abc</a:t>
            </a:r>
            <a:r>
              <a:rPr lang="cs-CZ" sz="1450" dirty="0" smtClean="0">
                <a:latin typeface="+mj-lt"/>
              </a:rPr>
              <a:t> [online]. [cit. 2020-12-21]. Dostupné z: </a:t>
            </a:r>
            <a:r>
              <a:rPr lang="cs-CZ" sz="1450" dirty="0" smtClean="0">
                <a:latin typeface="+mj-lt"/>
                <a:hlinkClick r:id="rId13"/>
              </a:rPr>
              <a:t>https://www.abicko.cz/clanek/precti-si-priroda/26174/nebezpecne-surikaty-panackujici-agresori-si-jdou-po-krku.html</a:t>
            </a:r>
            <a:r>
              <a:rPr lang="cs-CZ" sz="1450" dirty="0" smtClean="0">
                <a:latin typeface="+mj-lt"/>
              </a:rPr>
              <a:t> </a:t>
            </a:r>
            <a:endParaRPr kumimoji="0" lang="cs-CZ" altLang="cs-CZ" sz="145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j-lt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Kat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fight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. </a:t>
            </a:r>
            <a:r>
              <a:rPr kumimoji="0" lang="cs-CZ" altLang="cs-CZ" sz="1450" b="0" i="1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Pinterest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 [online]. [cit. 2020-12-21]. Dostupné z: 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hlinkClick r:id="rId14"/>
              </a:rPr>
              <a:t>https://cz.pinterest.com/pin/240661173814709450/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450" dirty="0">
                <a:latin typeface="+mj-lt"/>
              </a:rPr>
              <a:t>The </a:t>
            </a:r>
            <a:r>
              <a:rPr lang="en-US" sz="1450" dirty="0" err="1">
                <a:latin typeface="+mj-lt"/>
              </a:rPr>
              <a:t>Meerkats</a:t>
            </a:r>
            <a:r>
              <a:rPr lang="en-US" sz="1450" dirty="0">
                <a:latin typeface="+mj-lt"/>
              </a:rPr>
              <a:t>. </a:t>
            </a:r>
            <a:r>
              <a:rPr lang="en-US" sz="1450" i="1" dirty="0">
                <a:latin typeface="+mj-lt"/>
              </a:rPr>
              <a:t>Animals</a:t>
            </a:r>
            <a:r>
              <a:rPr lang="en-US" sz="1450" dirty="0">
                <a:latin typeface="+mj-lt"/>
              </a:rPr>
              <a:t> [online]. [cit. 2020-12-21]. </a:t>
            </a:r>
            <a:r>
              <a:rPr lang="en-US" sz="1450" dirty="0" err="1">
                <a:latin typeface="+mj-lt"/>
              </a:rPr>
              <a:t>Dostupné</a:t>
            </a:r>
            <a:r>
              <a:rPr lang="en-US" sz="1450" dirty="0">
                <a:latin typeface="+mj-lt"/>
              </a:rPr>
              <a:t> z: </a:t>
            </a:r>
            <a:r>
              <a:rPr lang="en-US" sz="1450" dirty="0">
                <a:latin typeface="+mj-lt"/>
                <a:hlinkClick r:id="rId15"/>
              </a:rPr>
              <a:t>http://</a:t>
            </a:r>
            <a:r>
              <a:rPr lang="en-US" sz="1450" dirty="0" smtClean="0">
                <a:latin typeface="+mj-lt"/>
                <a:hlinkClick r:id="rId15"/>
              </a:rPr>
              <a:t>animalsyouknow.blogspot.com/2018/10/the-meerkats.html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450" dirty="0" err="1">
                <a:latin typeface="+mj-lt"/>
              </a:rPr>
              <a:t>Meerkat</a:t>
            </a:r>
            <a:r>
              <a:rPr lang="en-US" sz="1450" dirty="0">
                <a:latin typeface="+mj-lt"/>
              </a:rPr>
              <a:t> in its hole, </a:t>
            </a:r>
            <a:r>
              <a:rPr lang="en-US" sz="1450" dirty="0" err="1">
                <a:latin typeface="+mj-lt"/>
              </a:rPr>
              <a:t>african</a:t>
            </a:r>
            <a:r>
              <a:rPr lang="en-US" sz="1450" dirty="0">
                <a:latin typeface="+mj-lt"/>
              </a:rPr>
              <a:t> desert stock photo... </a:t>
            </a:r>
            <a:r>
              <a:rPr lang="en-US" sz="1450" i="1" dirty="0" err="1">
                <a:latin typeface="+mj-lt"/>
              </a:rPr>
              <a:t>IStock</a:t>
            </a:r>
            <a:r>
              <a:rPr lang="en-US" sz="1450" dirty="0">
                <a:latin typeface="+mj-lt"/>
              </a:rPr>
              <a:t> [online]. [cit. 2020-12-21]. </a:t>
            </a:r>
            <a:r>
              <a:rPr lang="en-US" sz="1450" dirty="0" err="1">
                <a:latin typeface="+mj-lt"/>
              </a:rPr>
              <a:t>Dostupné</a:t>
            </a:r>
            <a:r>
              <a:rPr lang="en-US" sz="1450" dirty="0">
                <a:latin typeface="+mj-lt"/>
              </a:rPr>
              <a:t> z: </a:t>
            </a:r>
            <a:endParaRPr lang="cs-CZ" sz="1450" dirty="0" smtClean="0">
              <a:latin typeface="+mj-lt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This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zoo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will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name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a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cockroach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after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your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ex and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feed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it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to a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meerkat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on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Valentine's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kumimoji="0" lang="cs-CZ" altLang="cs-CZ" sz="145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Day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. </a:t>
            </a:r>
            <a:r>
              <a:rPr kumimoji="0" lang="cs-CZ" altLang="cs-CZ" sz="1450" b="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WXYZ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 [online]. [cit. 2020-12-21]. Dostupné z: 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hlinkClick r:id="rId16"/>
              </a:rPr>
              <a:t>https://www.wxyz.com/news/this-zoo-will-name-a-cockroach-after-your-ex-and-feed-it-to-a-meerkat-on-valentines-day</a:t>
            </a:r>
            <a:r>
              <a:rPr kumimoji="0" lang="cs-CZ" altLang="cs-CZ" sz="145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450" dirty="0" smtClean="0">
                <a:latin typeface="+mj-lt"/>
                <a:hlinkClick r:id="rId17"/>
              </a:rPr>
              <a:t>https</a:t>
            </a:r>
            <a:r>
              <a:rPr lang="en-US" sz="1450" dirty="0">
                <a:latin typeface="+mj-lt"/>
                <a:hlinkClick r:id="rId17"/>
              </a:rPr>
              <a:t>://</a:t>
            </a:r>
            <a:r>
              <a:rPr lang="en-US" sz="1450" dirty="0" smtClean="0">
                <a:latin typeface="+mj-lt"/>
                <a:hlinkClick r:id="rId17"/>
              </a:rPr>
              <a:t>www.istockphoto.com/photo/meerkat-in-its-hole-african-desert-gm640249462-115870995</a:t>
            </a:r>
            <a:r>
              <a:rPr lang="cs-CZ" sz="1450" dirty="0" smtClean="0">
                <a:latin typeface="+mj-lt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i="1" dirty="0" err="1">
                <a:latin typeface="+mj-lt"/>
              </a:rPr>
              <a:t>Shutterstock</a:t>
            </a:r>
            <a:r>
              <a:rPr lang="cs-CZ" sz="1450" dirty="0">
                <a:latin typeface="+mj-lt"/>
              </a:rPr>
              <a:t> [online]. [cit. 2020-12-21]. Dostupné z: </a:t>
            </a:r>
            <a:r>
              <a:rPr lang="cs-CZ" sz="1450" dirty="0">
                <a:latin typeface="+mj-lt"/>
                <a:hlinkClick r:id="rId18"/>
              </a:rPr>
              <a:t>https://</a:t>
            </a:r>
            <a:r>
              <a:rPr lang="cs-CZ" sz="1450" dirty="0" smtClean="0">
                <a:latin typeface="+mj-lt"/>
                <a:hlinkClick r:id="rId18"/>
              </a:rPr>
              <a:t>www.shutterstock.com/cs/search/meerkat+hole</a:t>
            </a:r>
            <a:r>
              <a:rPr lang="cs-CZ" sz="1450" dirty="0" smtClean="0">
                <a:latin typeface="+mj-lt"/>
              </a:rPr>
              <a:t> </a:t>
            </a:r>
            <a:endParaRPr lang="cs-CZ" sz="1450" dirty="0" smtClean="0">
              <a:latin typeface="+mj-lt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1450" i="1" dirty="0" err="1" smtClean="0">
                <a:solidFill>
                  <a:srgbClr val="212529"/>
                </a:solidFill>
                <a:latin typeface="+mj-lt"/>
              </a:rPr>
              <a:t>Pinterest</a:t>
            </a:r>
            <a:r>
              <a:rPr lang="cs-CZ" altLang="cs-CZ" sz="1450" dirty="0">
                <a:solidFill>
                  <a:srgbClr val="212529"/>
                </a:solidFill>
                <a:latin typeface="+mj-lt"/>
              </a:rPr>
              <a:t> [online]. [cit. 2021-01-06]. Dostupné z: 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hlinkClick r:id="rId19"/>
              </a:rPr>
              <a:t>https://cz.pinterest.com/pin/77968637287912348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  <a:hlinkClick r:id="rId19"/>
              </a:rPr>
              <a:t>/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5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Timon</a:t>
            </a:r>
            <a:r>
              <a:rPr lang="cs-CZ" sz="14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145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Pumbaa</a:t>
            </a:r>
            <a:r>
              <a:rPr lang="cs-CZ" sz="14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cs-CZ" sz="145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ČSFD</a:t>
            </a:r>
            <a:r>
              <a:rPr lang="cs-CZ" sz="14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[online]. [cit. 2021-01-06]. </a:t>
            </a:r>
            <a:r>
              <a:rPr lang="cs-CZ" sz="14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Dostupné z: </a:t>
            </a:r>
            <a:r>
              <a:rPr lang="cs-CZ" sz="1450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0"/>
              </a:rPr>
              <a:t>https://www.csfd.cz/film/84574-timon-a-pumbaa/prehled</a:t>
            </a:r>
            <a:r>
              <a:rPr lang="cs-CZ" sz="14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0"/>
              </a:rPr>
              <a:t>/</a:t>
            </a:r>
            <a:r>
              <a:rPr lang="cs-CZ" sz="14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1450" dirty="0" err="1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Timon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1450" i="1" dirty="0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Pohádkář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[online]. [cit. 2021-01-06]. 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Dostupné 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z: 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1"/>
              </a:rPr>
              <a:t>http://www.pohadkar.cz/postava/timon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1"/>
              </a:rPr>
              <a:t>/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1450" dirty="0" err="1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Timon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1450" i="1" dirty="0" err="1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Fanpop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[online]. [cit. 2021-01-06].  Dostupné z: </a:t>
            </a:r>
            <a:r>
              <a:rPr lang="cs-CZ" altLang="cs-CZ" sz="1450" dirty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2"/>
              </a:rPr>
              <a:t>https://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2"/>
              </a:rPr>
              <a:t>www.fanpop.com/clubs/timon/images/26790317/title/timon-photo</a:t>
            </a:r>
            <a:r>
              <a:rPr lang="cs-CZ" altLang="cs-CZ" sz="1450" dirty="0" smtClean="0">
                <a:solidFill>
                  <a:srgbClr val="21252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1450" dirty="0">
              <a:solidFill>
                <a:srgbClr val="212529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cs-CZ" sz="1450" dirty="0" smtClean="0">
              <a:latin typeface="+mj-lt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cs-CZ" altLang="cs-CZ" sz="15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j-lt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Open San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cs-CZ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cs-CZ" altLang="cs-CZ" sz="17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Corbel Light" panose="020B03030202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5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/>
            </a:r>
            <a:br>
              <a:rPr kumimoji="0" lang="cs-CZ" altLang="cs-CZ" sz="15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</a:br>
            <a:endParaRPr kumimoji="0" lang="cs-CZ" altLang="cs-CZ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1312788" y="-828000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</a:b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38" y="-795039"/>
            <a:ext cx="7746023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</a:b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506" y="373752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Obecná  charakteristika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2" name="Picture 4" descr="WEB Ondřeje Muzikanta - Fotoalbum - Baby Animals - Mládě-surika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7176"/>
          <a:stretch/>
        </p:blipFill>
        <p:spPr bwMode="auto">
          <a:xfrm>
            <a:off x="8962846" y="1284748"/>
            <a:ext cx="2872596" cy="50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5506" y="1583524"/>
            <a:ext cx="854734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ozměry: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délka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20–35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ocas 17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cm,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váha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600–975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r>
              <a:rPr lang="cs-CZ" sz="300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21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opis: malá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promykovitá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šelma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dobře množí</a:t>
            </a:r>
            <a:b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mývalech a nosálech je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nejběžněji chovaná divoká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šelmička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má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protáhlé štíhlé tělo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svrchu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stříbrošedé s osmi tmavšími pruhy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břicho je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světle hnědé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stejně jako hlava, špička ocasu a kroužky kolem očí jsou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tmavé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silné drápy k vyhrabávání nor a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potravy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ocas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podpěra při vzpřímeném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cs-CZ" sz="2100" b="1" dirty="0" smtClean="0">
                <a:latin typeface="+mj-lt"/>
              </a:rPr>
              <a:t/>
            </a:r>
            <a:br>
              <a:rPr lang="cs-CZ" sz="2100" b="1" dirty="0" smtClean="0">
                <a:latin typeface="+mj-lt"/>
              </a:rPr>
            </a:br>
            <a:r>
              <a:rPr lang="cs-CZ" sz="3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2100" b="1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otrava: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hmyz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(kobylky, sarančata, termiti...), pavouci, štíři, menší obratlovci (hadi, ještěrky, hlodavci, ptáčata...), kořínky a cibulky rostlin</a:t>
            </a:r>
            <a:r>
              <a:rPr lang="cs-CZ" sz="2100" dirty="0" smtClean="0">
                <a:latin typeface="+mj-lt"/>
              </a:rPr>
              <a:t/>
            </a:r>
            <a:br>
              <a:rPr lang="cs-CZ" sz="2100" dirty="0" smtClean="0">
                <a:latin typeface="+mj-lt"/>
              </a:rPr>
            </a:br>
            <a:r>
              <a:rPr lang="cs-CZ" sz="300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21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ožívá se: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–7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let, v zajetí jednou tolik (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12–4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let)</a:t>
            </a: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506" y="373752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Obecná  charakteristika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4286" y="1457774"/>
            <a:ext cx="98341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ýskyt: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jihovýchodní Afrika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JAR, přes Namibií a Botswanu až po jih Angoly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21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biotop: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skalnaté a písčité oblasti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(pouště, polopouště, suché savany...)</a:t>
            </a:r>
            <a:r>
              <a:rPr lang="cs-CZ" sz="2200" b="1" dirty="0" smtClean="0">
                <a:latin typeface="+mj-lt"/>
              </a:rPr>
              <a:t/>
            </a:r>
            <a:br>
              <a:rPr lang="cs-CZ" sz="2200" b="1" dirty="0" smtClean="0">
                <a:latin typeface="+mj-lt"/>
              </a:rPr>
            </a:br>
            <a:r>
              <a:rPr lang="cs-CZ" sz="3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2100" b="1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ozmnožování: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rozmnožuje se jen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dominantní pár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kolonie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zabřezne i jiná samice, tak je na vedoucím páru, zda a kolik ostatních mláďat nechá přežít (většinou jsou všechna zabita dominantní samicí)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častěji je ale podřízená březí samice z kolonie vyhnána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osamocená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příliš velké šance na přežití, proto obvykle mláďata opustí ihned po porodu a vrátí se ke své kolonii nebo vyhledá osamocené samce a založí novou kolonii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r>
              <a:rPr lang="cs-CZ" sz="300" dirty="0" smtClean="0">
                <a:solidFill>
                  <a:schemeClr val="bg1"/>
                </a:solidFill>
                <a:latin typeface="+mj-lt"/>
              </a:rPr>
              <a:t>-</a:t>
            </a:r>
            <a:endParaRPr lang="cs-CZ" sz="21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láďata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mláďat se rodí slepých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vidět začínají až zhruba po 2 týdnech</a:t>
            </a:r>
            <a:b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mláďata se stará většinou zbytek smečky</a:t>
            </a:r>
            <a:b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mláďata tráví první měsíc života v noře, kde sají mléko nejen od vlastní matky, ale i od kterékoli jiné samice</a:t>
            </a:r>
            <a:b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zůstanou mláďata v noře sama a objeví je </a:t>
            </a:r>
            <a:r>
              <a:rPr lang="cs-CZ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jiné skupiny, zabijí je </a:t>
            </a:r>
            <a:endParaRPr lang="cs-CZ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zoochleby.cz/uploads/images/6051/large/003698-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78" y="1837426"/>
            <a:ext cx="3399558" cy="17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93" y="719541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Mládě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surikaty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20 zvířat, jejichž mláďata jste dost možná ještě nikdy neviděli | Newborn  animals, Baby meerkat, Cute anim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23566"/>
          <a:stretch/>
        </p:blipFill>
        <p:spPr bwMode="auto">
          <a:xfrm>
            <a:off x="191422" y="2045103"/>
            <a:ext cx="3467819" cy="35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dina surikat v pražské zoo má tři nová mláď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/>
          <a:stretch/>
        </p:blipFill>
        <p:spPr bwMode="auto">
          <a:xfrm>
            <a:off x="3500448" y="2045103"/>
            <a:ext cx="5365890" cy="35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564x/5e/1d/29/5e1d2938137d3e5399f953f0ec8452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82" y="883443"/>
            <a:ext cx="3331496" cy="50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způsob života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4007" y="1765773"/>
            <a:ext cx="7846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koloniích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čítají okolo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jedinců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bývají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soustavu podzemních chodeb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si občas vyhrabávají sami, mnohem častěji však používají chodby po zemních veverkách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atímco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celá kolonie hledá něco k snědku, několik jedinců zůstává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hlídce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vyvýšeném místě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(kámen, keř atd.) sedí na zadních nebo stojí a pozorují, co se děje v dáli okolo kolonie (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výborně vidí na dálku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mnohem hůře na blízko) 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okud se blíží nebezpečí, hlídka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upozorní zbytek skupiny pištěním nebo kvokáním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při velkém nebezpečí vydávají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štěkavé nebo vrčivé zvuky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signálem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okamžitému zalezení do nor</a:t>
            </a:r>
            <a:endParaRPr lang="cs-CZ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polečenské vazby promykovitých: Jeden za všechny, nebo nepřežije nikdo |  100+1 zahraniční zajímavo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t="4607" r="-1" b="7630"/>
          <a:stretch/>
        </p:blipFill>
        <p:spPr bwMode="auto">
          <a:xfrm>
            <a:off x="8087036" y="1414732"/>
            <a:ext cx="3984421" cy="23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mor ve světě zvířat: Jak to vypadá, když pták ukradne surikatám svačinu?  - National Geo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8" t="10081" b="4611"/>
          <a:stretch/>
        </p:blipFill>
        <p:spPr bwMode="auto">
          <a:xfrm>
            <a:off x="8022566" y="3744003"/>
            <a:ext cx="4047289" cy="21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zvuky </a:t>
            </a:r>
            <a:r>
              <a:rPr lang="cs-CZ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surikat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RPReplay_Final16085476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553" y="4658163"/>
            <a:ext cx="487363" cy="48736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6517" y="5321660"/>
            <a:ext cx="55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Rozrušená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ŽENA-IN - Slečna Surikata: „Vím, že se vám líbím.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4" y="2062898"/>
            <a:ext cx="3070951" cy="24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PReplay-Final160854765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2160" y="4648373"/>
            <a:ext cx="487363" cy="48736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21085" y="5321660"/>
            <a:ext cx="445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Varovné štěkání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Surika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98" y="2030929"/>
            <a:ext cx="3619591" cy="24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028083" y="5321660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 uvnitř skupiny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Argument Fotografie - Stáhněte si obrázky zdarma - Pixab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222" y="2050509"/>
            <a:ext cx="3082501" cy="24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PReplay-Final160854762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77790" y="4658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073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nepřítel </a:t>
            </a:r>
            <a:r>
              <a:rPr lang="cs-CZ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surikat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6371" y="1777692"/>
            <a:ext cx="9887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drobné a nepříliš silné šelmičky, proto jejich největší síla je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množství a dokonalé vzájemné spolupráci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můžeme vidět při jejich obraně proti jejich nepříteli –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jiným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surikatám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ejich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kontakty v sobě vždy nesou nějaké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známky agrese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 menšině případů skončí tvrdým fyzickým bojem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ranice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teritorií si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vyznačují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odkládáním trusu a pachovými značkami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roniknutí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cizí území trvá asi 20 minut a má až šest různých fází: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zpozorování členů nepřátelského klanu, jejich pronásledování, zastrašování, vyhrabávání jejich doupat, boj a odchod z místa konfliktu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většině pozorovaných případů konflikt skončil tím, že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 strana ustoupila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celých 9 % však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došlo k boji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 kterém zůstala nejméně jedna mrtvá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surikata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073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nepřítel </a:t>
            </a:r>
            <a:r>
              <a:rPr lang="cs-CZ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surikat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42" name="Picture 2" descr="Nebezpečné surikaty: Panáčkující agresoři si jdou po krku! | Ábíčko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/>
          <a:stretch/>
        </p:blipFill>
        <p:spPr bwMode="auto">
          <a:xfrm>
            <a:off x="7083396" y="4592370"/>
            <a:ext cx="3965277" cy="20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iscous Meerkat fight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3" y="2234240"/>
            <a:ext cx="5980980" cy="33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Kat fight | San diego zoo, Meerkat, Cute anim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80" y="202754"/>
            <a:ext cx="3067069" cy="4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884" y="452129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Zajímavosti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potrava a učení se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4006" y="1891717"/>
            <a:ext cx="120179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loví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jedovaté štíry a i ty nejjedovatější hady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vůči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štířímu jedu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imunní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ovšem s hadím jedem je to jiné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jsou sice odolnější vůči hadímu jedu, nikoli však imunní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známé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učení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kdy samice učí mláďata jak bezpečně ulovit a sežrat jedovaté štíry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mláďat se ujímají pomocníci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ejprve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předkládají mláďatům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usmrcené štíry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aby si malé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surikaty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budoucí kořist zvykly a seznámily se s ní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poté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jim dospělý pomocník předkládá štíry, kterým předem ukousl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bodec s jedovou žlázou a navíc je pošramotil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aby nemohli rychle utíkat</a:t>
            </a:r>
            <a:b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ostupně dostává mládě štíry ve stále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lepší kondici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finální zkoušku absolvuje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surikata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štírem, který je stoprocentně „fit“</a:t>
            </a:r>
          </a:p>
        </p:txBody>
      </p:sp>
    </p:spTree>
    <p:extLst>
      <p:ext uri="{BB962C8B-B14F-4D97-AF65-F5344CB8AC3E}">
        <p14:creationId xmlns:p14="http://schemas.microsoft.com/office/powerpoint/2010/main" val="7053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406</Words>
  <Application>Microsoft Office PowerPoint</Application>
  <PresentationFormat>Širokoúhlá obrazovka</PresentationFormat>
  <Paragraphs>95</Paragraphs>
  <Slides>16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Corbel Light</vt:lpstr>
      <vt:lpstr>Courier New</vt:lpstr>
      <vt:lpstr>Open Sans</vt:lpstr>
      <vt:lpstr>Tahoma</vt:lpstr>
      <vt:lpstr>Times New Roman</vt:lpstr>
      <vt:lpstr>Motiv Office</vt:lpstr>
      <vt:lpstr>S U R I K A T A </vt:lpstr>
      <vt:lpstr>Obecná  charakteristika</vt:lpstr>
      <vt:lpstr>Obecná  charakteristika</vt:lpstr>
      <vt:lpstr>Mládě surikaty</vt:lpstr>
      <vt:lpstr>Zajímavosti způsob života </vt:lpstr>
      <vt:lpstr>Zajímavosti zvuky surikat</vt:lpstr>
      <vt:lpstr>Zajímavosti nepřítel surikat</vt:lpstr>
      <vt:lpstr>Zajímavosti nepřítel surikat</vt:lpstr>
      <vt:lpstr>Zajímavosti potrava a učení se</vt:lpstr>
      <vt:lpstr>Zajímavosti potrava a učení se</vt:lpstr>
      <vt:lpstr>Zajímavosti andělé slunce  a  jejich nory</vt:lpstr>
      <vt:lpstr>Zajímavosti Stop bugging me</vt:lpstr>
      <vt:lpstr>Zajímavosti nejpopulárnější surikata </vt:lpstr>
      <vt:lpstr>Zajímavá videa :)</vt:lpstr>
      <vt:lpstr>Z D R O J E </vt:lpstr>
      <vt:lpstr>Z D R O J E - obrázky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SURIKATA</dc:title>
  <dc:creator>Účet Microsoft</dc:creator>
  <cp:lastModifiedBy>Účet Microsoft</cp:lastModifiedBy>
  <cp:revision>57</cp:revision>
  <dcterms:created xsi:type="dcterms:W3CDTF">2020-12-20T16:17:49Z</dcterms:created>
  <dcterms:modified xsi:type="dcterms:W3CDTF">2021-01-07T20:02:30Z</dcterms:modified>
</cp:coreProperties>
</file>